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  <p:embeddedFont>
      <p:font typeface="Average"/>
      <p:regular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Averag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f87997393_0_1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f87997393_0_1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421847f272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421847f27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5" Type="http://schemas.openxmlformats.org/officeDocument/2006/relationships/image" Target="../media/image1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jpg"/><Relationship Id="rId4" Type="http://schemas.openxmlformats.org/officeDocument/2006/relationships/image" Target="../media/image2.jpg"/><Relationship Id="rId5" Type="http://schemas.openxmlformats.org/officeDocument/2006/relationships/image" Target="../media/image3.jpg"/><Relationship Id="rId6" Type="http://schemas.openxmlformats.org/officeDocument/2006/relationships/image" Target="../media/image5.jpg"/><Relationship Id="rId7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jpg"/><Relationship Id="rId4" Type="http://schemas.openxmlformats.org/officeDocument/2006/relationships/image" Target="../media/image4.jpg"/><Relationship Id="rId5" Type="http://schemas.openxmlformats.org/officeDocument/2006/relationships/image" Target="../media/image6.jpg"/><Relationship Id="rId6" Type="http://schemas.openxmlformats.org/officeDocument/2006/relationships/image" Target="../media/image9.jpg"/><Relationship Id="rId7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jpg"/><Relationship Id="rId4" Type="http://schemas.openxmlformats.org/officeDocument/2006/relationships/image" Target="../media/image4.jpg"/><Relationship Id="rId5" Type="http://schemas.openxmlformats.org/officeDocument/2006/relationships/image" Target="../media/image6.jpg"/><Relationship Id="rId6" Type="http://schemas.openxmlformats.org/officeDocument/2006/relationships/image" Target="../media/image9.jpg"/><Relationship Id="rId7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Chapter 3: Reflection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lt2"/>
                </a:solidFill>
              </a:rPr>
              <a:t>“From the Garden to the City” by John Dyer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2"/>
                </a:solidFill>
              </a:rPr>
              <a:t>Ana Moran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18587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Computer</a:t>
            </a: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Science</a:t>
            </a: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Major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246251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Freshman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57175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Hope to be a PA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0" y="2910024"/>
            <a:ext cx="30183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Gymnastics, piano, film, and photography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7500" y="3410000"/>
            <a:ext cx="3018300" cy="8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Cool fact:  John Adams was my great-grandma’s eighth cousin, twice removed.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/>
          <p:nvPr>
            <p:ph type="title"/>
          </p:nvPr>
        </p:nvSpPr>
        <p:spPr>
          <a:xfrm>
            <a:off x="4728750" y="459500"/>
            <a:ext cx="4250700" cy="160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How We’re Programmed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45" name="Google Shape;245;p19"/>
          <p:cNvSpPr txBox="1"/>
          <p:nvPr>
            <p:ph idx="1" type="body"/>
          </p:nvPr>
        </p:nvSpPr>
        <p:spPr>
          <a:xfrm>
            <a:off x="5592050" y="1950550"/>
            <a:ext cx="2642700" cy="19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⭔"/>
            </a:pPr>
            <a:r>
              <a:rPr lang="en-GB" sz="1400"/>
              <a:t>God created man in his image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⭔"/>
            </a:pPr>
            <a:r>
              <a:rPr lang="en-GB" sz="1400"/>
              <a:t>God programmed man to cultivate and keep the garden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⭔"/>
            </a:pPr>
            <a:r>
              <a:rPr lang="en-GB" sz="1400"/>
              <a:t>We reflect God’s creativity through culture</a:t>
            </a:r>
            <a:endParaRPr sz="1400"/>
          </a:p>
        </p:txBody>
      </p:sp>
      <p:grpSp>
        <p:nvGrpSpPr>
          <p:cNvPr id="246" name="Google Shape;246;p19"/>
          <p:cNvGrpSpPr/>
          <p:nvPr/>
        </p:nvGrpSpPr>
        <p:grpSpPr>
          <a:xfrm>
            <a:off x="596402" y="1727943"/>
            <a:ext cx="1387497" cy="2767214"/>
            <a:chOff x="3983627" y="1676395"/>
            <a:chExt cx="1449538" cy="2881914"/>
          </a:xfrm>
        </p:grpSpPr>
        <p:sp>
          <p:nvSpPr>
            <p:cNvPr id="247" name="Google Shape;247;p19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9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9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50" name="Google Shape;250;p19"/>
          <p:cNvPicPr preferRelativeResize="0"/>
          <p:nvPr/>
        </p:nvPicPr>
        <p:blipFill rotWithShape="1">
          <a:blip r:embed="rId3">
            <a:alphaModFix/>
          </a:blip>
          <a:srcRect b="24455" l="37035" r="37029" t="24455"/>
          <a:stretch/>
        </p:blipFill>
        <p:spPr>
          <a:xfrm>
            <a:off x="595000" y="1728137"/>
            <a:ext cx="1389300" cy="23727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251" name="Google Shape;251;p19"/>
          <p:cNvSpPr/>
          <p:nvPr/>
        </p:nvSpPr>
        <p:spPr>
          <a:xfrm flipH="1">
            <a:off x="595102" y="1784207"/>
            <a:ext cx="1389300" cy="2316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2" name="Google Shape;252;p19"/>
          <p:cNvGrpSpPr/>
          <p:nvPr/>
        </p:nvGrpSpPr>
        <p:grpSpPr>
          <a:xfrm>
            <a:off x="2339662" y="3136884"/>
            <a:ext cx="559040" cy="1339287"/>
            <a:chOff x="7475548" y="3728000"/>
            <a:chExt cx="316503" cy="758244"/>
          </a:xfrm>
        </p:grpSpPr>
        <p:sp>
          <p:nvSpPr>
            <p:cNvPr id="253" name="Google Shape;253;p19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9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9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6" name="Google Shape;256;p19"/>
          <p:cNvGrpSpPr/>
          <p:nvPr/>
        </p:nvGrpSpPr>
        <p:grpSpPr>
          <a:xfrm>
            <a:off x="2178640" y="3365517"/>
            <a:ext cx="924900" cy="895292"/>
            <a:chOff x="7384385" y="3857442"/>
            <a:chExt cx="523637" cy="506874"/>
          </a:xfrm>
        </p:grpSpPr>
        <p:sp>
          <p:nvSpPr>
            <p:cNvPr id="257" name="Google Shape;257;p19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8" name="Google Shape;258;p19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259" name="Google Shape;259;p19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19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261" name="Google Shape;261;p19"/>
          <p:cNvPicPr preferRelativeResize="0"/>
          <p:nvPr/>
        </p:nvPicPr>
        <p:blipFill rotWithShape="1">
          <a:blip r:embed="rId4">
            <a:alphaModFix/>
          </a:blip>
          <a:srcRect b="26640" l="46579" r="31859" t="48531"/>
          <a:stretch/>
        </p:blipFill>
        <p:spPr>
          <a:xfrm>
            <a:off x="2231987" y="3421570"/>
            <a:ext cx="774600" cy="7731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262" name="Google Shape;262;p19"/>
          <p:cNvGrpSpPr/>
          <p:nvPr/>
        </p:nvGrpSpPr>
        <p:grpSpPr>
          <a:xfrm>
            <a:off x="3213842" y="3136833"/>
            <a:ext cx="843152" cy="1339537"/>
            <a:chOff x="-5144606" y="890490"/>
            <a:chExt cx="2115815" cy="3361448"/>
          </a:xfrm>
        </p:grpSpPr>
        <p:sp>
          <p:nvSpPr>
            <p:cNvPr id="263" name="Google Shape;263;p19"/>
            <p:cNvSpPr/>
            <p:nvPr/>
          </p:nvSpPr>
          <p:spPr>
            <a:xfrm rot="10800000">
              <a:off x="-4844756" y="3132037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9"/>
            <p:cNvSpPr/>
            <p:nvPr/>
          </p:nvSpPr>
          <p:spPr>
            <a:xfrm rot="5400000">
              <a:off x="-4709156" y="3323872"/>
              <a:ext cx="623700" cy="894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9"/>
            <p:cNvSpPr/>
            <p:nvPr/>
          </p:nvSpPr>
          <p:spPr>
            <a:xfrm>
              <a:off x="-4844756" y="890490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9"/>
            <p:cNvSpPr/>
            <p:nvPr/>
          </p:nvSpPr>
          <p:spPr>
            <a:xfrm>
              <a:off x="-5144606" y="1591975"/>
              <a:ext cx="2002800" cy="2215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9"/>
            <p:cNvSpPr/>
            <p:nvPr/>
          </p:nvSpPr>
          <p:spPr>
            <a:xfrm>
              <a:off x="-3257390" y="2509293"/>
              <a:ext cx="228600" cy="2289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9"/>
            <p:cNvSpPr/>
            <p:nvPr/>
          </p:nvSpPr>
          <p:spPr>
            <a:xfrm>
              <a:off x="-5144606" y="1493958"/>
              <a:ext cx="2002800" cy="22782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269" name="Google Shape;269;p19"/>
          <p:cNvPicPr preferRelativeResize="0"/>
          <p:nvPr/>
        </p:nvPicPr>
        <p:blipFill rotWithShape="1">
          <a:blip r:embed="rId5">
            <a:alphaModFix/>
          </a:blip>
          <a:srcRect b="31656" l="47792" r="32558" t="42078"/>
          <a:stretch/>
        </p:blipFill>
        <p:spPr>
          <a:xfrm>
            <a:off x="3246895" y="3410328"/>
            <a:ext cx="732600" cy="849000"/>
          </a:xfrm>
          <a:prstGeom prst="roundRect">
            <a:avLst>
              <a:gd fmla="val 7794" name="adj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0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Example:</a:t>
            </a:r>
            <a:endParaRPr/>
          </a:p>
        </p:txBody>
      </p:sp>
      <p:sp>
        <p:nvSpPr>
          <p:cNvPr id="275" name="Google Shape;275;p20"/>
          <p:cNvSpPr txBox="1"/>
          <p:nvPr>
            <p:ph idx="1" type="subTitle"/>
          </p:nvPr>
        </p:nvSpPr>
        <p:spPr>
          <a:xfrm>
            <a:off x="1297500" y="934650"/>
            <a:ext cx="67506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How do we reflect God’s creativity?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76" name="Google Shape;276;p20"/>
          <p:cNvSpPr txBox="1"/>
          <p:nvPr>
            <p:ph idx="2" type="body"/>
          </p:nvPr>
        </p:nvSpPr>
        <p:spPr>
          <a:xfrm>
            <a:off x="1297500" y="1656775"/>
            <a:ext cx="1991100" cy="27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Everyone reflects God’s creativity no matter what.  I personally love photography and film, but creating isn’t just limited to the arts. You can be creative while designing a program, or even doing homework.</a:t>
            </a:r>
            <a:endParaRPr/>
          </a:p>
        </p:txBody>
      </p:sp>
      <p:grpSp>
        <p:nvGrpSpPr>
          <p:cNvPr id="277" name="Google Shape;277;p20"/>
          <p:cNvGrpSpPr/>
          <p:nvPr/>
        </p:nvGrpSpPr>
        <p:grpSpPr>
          <a:xfrm>
            <a:off x="3517188" y="1656777"/>
            <a:ext cx="3462484" cy="2672600"/>
            <a:chOff x="3553042" y="1657806"/>
            <a:chExt cx="3461100" cy="2671532"/>
          </a:xfrm>
        </p:grpSpPr>
        <p:sp>
          <p:nvSpPr>
            <p:cNvPr id="278" name="Google Shape;278;p20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0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0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0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0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0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0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86" name="Google Shape;286;p20"/>
          <p:cNvPicPr preferRelativeResize="0"/>
          <p:nvPr/>
        </p:nvPicPr>
        <p:blipFill rotWithShape="1">
          <a:blip r:embed="rId3">
            <a:alphaModFix/>
          </a:blip>
          <a:srcRect b="31008" l="0" r="0" t="31004"/>
          <a:stretch/>
        </p:blipFill>
        <p:spPr>
          <a:xfrm>
            <a:off x="3570231" y="1705199"/>
            <a:ext cx="3356400" cy="1912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7" name="Google Shape;287;p20"/>
          <p:cNvGrpSpPr/>
          <p:nvPr/>
        </p:nvGrpSpPr>
        <p:grpSpPr>
          <a:xfrm>
            <a:off x="6470900" y="2744576"/>
            <a:ext cx="1122449" cy="1668667"/>
            <a:chOff x="6505573" y="2745170"/>
            <a:chExt cx="1122000" cy="1668000"/>
          </a:xfrm>
        </p:grpSpPr>
        <p:sp>
          <p:nvSpPr>
            <p:cNvPr id="288" name="Google Shape;288;p20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0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0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0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92" name="Google Shape;292;p20"/>
          <p:cNvPicPr preferRelativeResize="0"/>
          <p:nvPr/>
        </p:nvPicPr>
        <p:blipFill rotWithShape="1">
          <a:blip r:embed="rId4">
            <a:alphaModFix/>
          </a:blip>
          <a:srcRect b="8739" l="0" r="0" t="8739"/>
          <a:stretch/>
        </p:blipFill>
        <p:spPr>
          <a:xfrm>
            <a:off x="6470381" y="2818527"/>
            <a:ext cx="1122300" cy="14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20"/>
          <p:cNvSpPr/>
          <p:nvPr/>
        </p:nvSpPr>
        <p:spPr>
          <a:xfrm flipH="1">
            <a:off x="6470215" y="2818767"/>
            <a:ext cx="1122300" cy="1461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4" name="Google Shape;294;p20"/>
          <p:cNvGrpSpPr/>
          <p:nvPr/>
        </p:nvGrpSpPr>
        <p:grpSpPr>
          <a:xfrm>
            <a:off x="6080176" y="3375336"/>
            <a:ext cx="570528" cy="1135689"/>
            <a:chOff x="9543736" y="4486132"/>
            <a:chExt cx="570300" cy="1135235"/>
          </a:xfrm>
        </p:grpSpPr>
        <p:sp>
          <p:nvSpPr>
            <p:cNvPr id="295" name="Google Shape;295;p20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0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0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0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99" name="Google Shape;299;p20"/>
          <p:cNvPicPr preferRelativeResize="0"/>
          <p:nvPr/>
        </p:nvPicPr>
        <p:blipFill rotWithShape="1">
          <a:blip r:embed="rId5">
            <a:alphaModFix/>
          </a:blip>
          <a:srcRect b="0" l="6079" r="6070" t="0"/>
          <a:stretch/>
        </p:blipFill>
        <p:spPr>
          <a:xfrm>
            <a:off x="6079557" y="3374919"/>
            <a:ext cx="570300" cy="9738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00" name="Google Shape;300;p20"/>
          <p:cNvSpPr/>
          <p:nvPr/>
        </p:nvSpPr>
        <p:spPr>
          <a:xfrm flipH="1">
            <a:off x="6079436" y="3398094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1" name="Google Shape;301;p20"/>
          <p:cNvGrpSpPr/>
          <p:nvPr/>
        </p:nvGrpSpPr>
        <p:grpSpPr>
          <a:xfrm>
            <a:off x="7350028" y="3727561"/>
            <a:ext cx="499100" cy="758547"/>
            <a:chOff x="7384375" y="3728000"/>
            <a:chExt cx="498900" cy="758244"/>
          </a:xfrm>
        </p:grpSpPr>
        <p:sp>
          <p:nvSpPr>
            <p:cNvPr id="302" name="Google Shape;302;p20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20"/>
          <p:cNvGrpSpPr/>
          <p:nvPr/>
        </p:nvGrpSpPr>
        <p:grpSpPr>
          <a:xfrm>
            <a:off x="7350063" y="3857292"/>
            <a:ext cx="523846" cy="507077"/>
            <a:chOff x="7384385" y="3857442"/>
            <a:chExt cx="523637" cy="506874"/>
          </a:xfrm>
        </p:grpSpPr>
        <p:sp>
          <p:nvSpPr>
            <p:cNvPr id="307" name="Google Shape;307;p20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8" name="Google Shape;308;p20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09" name="Google Shape;309;p20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20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311" name="Google Shape;311;p20"/>
          <p:cNvPicPr preferRelativeResize="0"/>
          <p:nvPr/>
        </p:nvPicPr>
        <p:blipFill rotWithShape="1">
          <a:blip r:embed="rId6">
            <a:alphaModFix/>
          </a:blip>
          <a:srcRect b="0" l="16600" r="16594" t="0"/>
          <a:stretch/>
        </p:blipFill>
        <p:spPr>
          <a:xfrm>
            <a:off x="7379612" y="3888791"/>
            <a:ext cx="438600" cy="437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12" name="Google Shape;312;p20"/>
          <p:cNvGrpSpPr/>
          <p:nvPr/>
        </p:nvGrpSpPr>
        <p:grpSpPr>
          <a:xfrm>
            <a:off x="7948338" y="3727561"/>
            <a:ext cx="477502" cy="758547"/>
            <a:chOff x="7982421" y="3727763"/>
            <a:chExt cx="477311" cy="758244"/>
          </a:xfrm>
        </p:grpSpPr>
        <p:sp>
          <p:nvSpPr>
            <p:cNvPr id="313" name="Google Shape;313;p20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0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0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0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0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0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0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21" name="Google Shape;321;p20"/>
          <p:cNvPicPr preferRelativeResize="0"/>
          <p:nvPr/>
        </p:nvPicPr>
        <p:blipFill rotWithShape="1">
          <a:blip r:embed="rId7">
            <a:alphaModFix/>
          </a:blip>
          <a:srcRect b="0" l="7052" r="7044" t="0"/>
          <a:stretch/>
        </p:blipFill>
        <p:spPr>
          <a:xfrm>
            <a:off x="7966179" y="3884431"/>
            <a:ext cx="415200" cy="4713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22" name="Google Shape;322;p20"/>
          <p:cNvSpPr txBox="1"/>
          <p:nvPr/>
        </p:nvSpPr>
        <p:spPr>
          <a:xfrm>
            <a:off x="3570225" y="3617700"/>
            <a:ext cx="1089600" cy="2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EFEFEF"/>
                </a:solidFill>
              </a:rPr>
              <a:t>Credit: Ana Moran</a:t>
            </a:r>
            <a:endParaRPr sz="80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1"/>
          <p:cNvSpPr txBox="1"/>
          <p:nvPr>
            <p:ph type="title"/>
          </p:nvPr>
        </p:nvSpPr>
        <p:spPr>
          <a:xfrm>
            <a:off x="467350" y="1665700"/>
            <a:ext cx="43272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Technology Culture</a:t>
            </a:r>
            <a:endParaRPr/>
          </a:p>
        </p:txBody>
      </p:sp>
      <p:grpSp>
        <p:nvGrpSpPr>
          <p:cNvPr id="328" name="Google Shape;328;p21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29" name="Google Shape;329;p21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1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1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1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1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1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1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7" name="Google Shape;337;p21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21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9" name="Google Shape;339;p21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40" name="Google Shape;340;p21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1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1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1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4" name="Google Shape;344;p21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21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6" name="Google Shape;346;p21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47" name="Google Shape;347;p21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1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1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1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51" name="Google Shape;351;p21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52" name="Google Shape;352;p21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3" name="Google Shape;353;p21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54" name="Google Shape;354;p21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1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1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1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" name="Google Shape;358;p21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59" name="Google Shape;359;p21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0" name="Google Shape;360;p21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61" name="Google Shape;361;p21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21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63" name="Google Shape;363;p21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64" name="Google Shape;364;p21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65" name="Google Shape;365;p21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1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1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1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1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1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1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1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73" name="Google Shape;373;p21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74" name="Google Shape;374;p21"/>
          <p:cNvSpPr txBox="1"/>
          <p:nvPr>
            <p:ph idx="4294967295" type="body"/>
          </p:nvPr>
        </p:nvSpPr>
        <p:spPr>
          <a:xfrm>
            <a:off x="667775" y="2358100"/>
            <a:ext cx="2831700" cy="198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⭔"/>
            </a:pPr>
            <a:r>
              <a:rPr lang="en-GB" sz="1400"/>
              <a:t>Tools are products of culture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⭔"/>
            </a:pPr>
            <a:r>
              <a:rPr lang="en-GB" sz="1400"/>
              <a:t>We use tools to form things, but they can also impact us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⭔"/>
            </a:pPr>
            <a:r>
              <a:rPr lang="en-GB" sz="1400"/>
              <a:t>Our culture today does not always reflect God</a:t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2"/>
          <p:cNvSpPr txBox="1"/>
          <p:nvPr>
            <p:ph type="title"/>
          </p:nvPr>
        </p:nvSpPr>
        <p:spPr>
          <a:xfrm>
            <a:off x="2177300" y="8585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First Technology - Language</a:t>
            </a:r>
            <a:endParaRPr/>
          </a:p>
        </p:txBody>
      </p:sp>
      <p:sp>
        <p:nvSpPr>
          <p:cNvPr id="380" name="Google Shape;380;p22"/>
          <p:cNvSpPr txBox="1"/>
          <p:nvPr>
            <p:ph idx="4294967295" type="body"/>
          </p:nvPr>
        </p:nvSpPr>
        <p:spPr>
          <a:xfrm>
            <a:off x="4023375" y="1772625"/>
            <a:ext cx="4438500" cy="1983300"/>
          </a:xfrm>
          <a:prstGeom prst="rect">
            <a:avLst/>
          </a:prstGeom>
        </p:spPr>
        <p:txBody>
          <a:bodyPr anchorCtr="0" anchor="t" bIns="90000" lIns="91425" spcFirstLastPara="1" rIns="91425" wrap="square" tIns="16200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⭔"/>
            </a:pPr>
            <a:r>
              <a:rPr lang="en-GB" sz="1400">
                <a:solidFill>
                  <a:srgbClr val="D9D9D9"/>
                </a:solidFill>
              </a:rPr>
              <a:t>Man’s first creative task was naming animals, which created language</a:t>
            </a:r>
            <a:endParaRPr sz="1400">
              <a:solidFill>
                <a:srgbClr val="D9D9D9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⭔"/>
            </a:pPr>
            <a:r>
              <a:rPr lang="en-GB" sz="1400">
                <a:solidFill>
                  <a:srgbClr val="D9D9D9"/>
                </a:solidFill>
              </a:rPr>
              <a:t>Language </a:t>
            </a:r>
            <a:r>
              <a:rPr lang="en-GB" sz="1400">
                <a:solidFill>
                  <a:srgbClr val="D9D9D9"/>
                </a:solidFill>
              </a:rPr>
              <a:t>reflects</a:t>
            </a:r>
            <a:r>
              <a:rPr lang="en-GB" sz="1400">
                <a:solidFill>
                  <a:srgbClr val="D9D9D9"/>
                </a:solidFill>
              </a:rPr>
              <a:t> the culture’s need</a:t>
            </a:r>
            <a:endParaRPr sz="1400"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○"/>
            </a:pPr>
            <a:r>
              <a:rPr lang="en-GB" sz="1400">
                <a:solidFill>
                  <a:srgbClr val="D9D9D9"/>
                </a:solidFill>
              </a:rPr>
              <a:t>Texting</a:t>
            </a:r>
            <a:endParaRPr sz="1400">
              <a:solidFill>
                <a:srgbClr val="D9D9D9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⭔"/>
            </a:pPr>
            <a:r>
              <a:rPr lang="en-GB" sz="1400">
                <a:solidFill>
                  <a:srgbClr val="D9D9D9"/>
                </a:solidFill>
              </a:rPr>
              <a:t>Language can accomplish tasks</a:t>
            </a:r>
            <a:endParaRPr sz="1400"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○"/>
            </a:pPr>
            <a:r>
              <a:rPr lang="en-GB" sz="1400">
                <a:solidFill>
                  <a:srgbClr val="D9D9D9"/>
                </a:solidFill>
              </a:rPr>
              <a:t>Programming</a:t>
            </a:r>
            <a:endParaRPr sz="1400">
              <a:solidFill>
                <a:srgbClr val="D9D9D9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400"/>
              <a:buChar char="○"/>
            </a:pPr>
            <a:r>
              <a:rPr lang="en-GB" sz="1400">
                <a:solidFill>
                  <a:srgbClr val="D9D9D9"/>
                </a:solidFill>
              </a:rPr>
              <a:t>Our words</a:t>
            </a:r>
            <a:endParaRPr sz="1400">
              <a:solidFill>
                <a:srgbClr val="D9D9D9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3"/>
          <p:cNvSpPr txBox="1"/>
          <p:nvPr>
            <p:ph type="title"/>
          </p:nvPr>
        </p:nvSpPr>
        <p:spPr>
          <a:xfrm>
            <a:off x="2356700" y="2114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 </a:t>
            </a:r>
            <a:r>
              <a:rPr lang="en-GB" sz="3000">
                <a:solidFill>
                  <a:srgbClr val="FFFFFF"/>
                </a:solidFill>
              </a:rPr>
              <a:t>Language </a:t>
            </a:r>
            <a:r>
              <a:rPr lang="en-GB" sz="3000"/>
              <a:t>is </a:t>
            </a:r>
            <a:r>
              <a:rPr lang="en-GB" sz="3000">
                <a:solidFill>
                  <a:srgbClr val="4A86E8"/>
                </a:solidFill>
              </a:rPr>
              <a:t>powerful</a:t>
            </a:r>
            <a:r>
              <a:rPr lang="en-GB" sz="3000"/>
              <a:t>.</a:t>
            </a:r>
            <a:endParaRPr sz="3000"/>
          </a:p>
        </p:txBody>
      </p:sp>
      <p:sp>
        <p:nvSpPr>
          <p:cNvPr id="386" name="Google Shape;386;p23"/>
          <p:cNvSpPr txBox="1"/>
          <p:nvPr/>
        </p:nvSpPr>
        <p:spPr>
          <a:xfrm>
            <a:off x="1299900" y="865000"/>
            <a:ext cx="4156500" cy="5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D9D9D9"/>
                </a:solidFill>
              </a:rPr>
              <a:t>What I learned...</a:t>
            </a:r>
            <a:endParaRPr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4"/>
          <p:cNvSpPr txBox="1"/>
          <p:nvPr>
            <p:ph type="title"/>
          </p:nvPr>
        </p:nvSpPr>
        <p:spPr>
          <a:xfrm>
            <a:off x="2725825" y="843100"/>
            <a:ext cx="3798900" cy="5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Ephesians 4:29</a:t>
            </a:r>
            <a:endParaRPr/>
          </a:p>
        </p:txBody>
      </p:sp>
      <p:sp>
        <p:nvSpPr>
          <p:cNvPr id="392" name="Google Shape;392;p24"/>
          <p:cNvSpPr txBox="1"/>
          <p:nvPr>
            <p:ph idx="1" type="body"/>
          </p:nvPr>
        </p:nvSpPr>
        <p:spPr>
          <a:xfrm>
            <a:off x="1441350" y="1844150"/>
            <a:ext cx="62613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>
                <a:solidFill>
                  <a:srgbClr val="000000"/>
                </a:solidFill>
                <a:highlight>
                  <a:schemeClr val="lt2"/>
                </a:highlight>
                <a:latin typeface="Verdana"/>
                <a:ea typeface="Verdana"/>
                <a:cs typeface="Verdana"/>
                <a:sym typeface="Verdana"/>
              </a:rPr>
              <a:t>Let no corrupt communication proceed out of your mouth, but that which is good to the use of edifying, that it may minister grace unto the hearers.</a:t>
            </a:r>
            <a:endParaRPr sz="1800">
              <a:highlight>
                <a:schemeClr val="lt2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5"/>
          <p:cNvSpPr txBox="1"/>
          <p:nvPr>
            <p:ph type="title"/>
          </p:nvPr>
        </p:nvSpPr>
        <p:spPr>
          <a:xfrm>
            <a:off x="1003525" y="2275100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grpSp>
        <p:nvGrpSpPr>
          <p:cNvPr id="398" name="Google Shape;398;p25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99" name="Google Shape;399;p2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5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5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5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5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5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5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07" name="Google Shape;407;p25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25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9" name="Google Shape;409;p25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410" name="Google Shape;410;p25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5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5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5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14" name="Google Shape;414;p25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25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6" name="Google Shape;416;p25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417" name="Google Shape;417;p25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5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5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5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21" name="Google Shape;421;p25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422" name="Google Shape;422;p25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3" name="Google Shape;423;p25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424" name="Google Shape;424;p25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5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5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5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8" name="Google Shape;428;p25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429" name="Google Shape;429;p25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0" name="Google Shape;430;p25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431" name="Google Shape;431;p25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25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433" name="Google Shape;433;p25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434" name="Google Shape;434;p25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435" name="Google Shape;435;p25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5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5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5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5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5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5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5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43" name="Google Shape;443;p25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